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6"/>
  </p:notesMasterIdLst>
  <p:sldIdLst>
    <p:sldId id="256" r:id="rId2"/>
    <p:sldId id="257" r:id="rId3"/>
    <p:sldId id="259" r:id="rId4"/>
    <p:sldId id="262" r:id="rId5"/>
    <p:sldId id="260" r:id="rId6"/>
    <p:sldId id="261" r:id="rId7"/>
    <p:sldId id="270" r:id="rId8"/>
    <p:sldId id="286" r:id="rId9"/>
    <p:sldId id="287" r:id="rId10"/>
    <p:sldId id="288" r:id="rId11"/>
    <p:sldId id="289" r:id="rId12"/>
    <p:sldId id="272" r:id="rId13"/>
    <p:sldId id="264" r:id="rId14"/>
    <p:sldId id="274" r:id="rId15"/>
    <p:sldId id="277" r:id="rId16"/>
    <p:sldId id="278" r:id="rId17"/>
    <p:sldId id="284" r:id="rId18"/>
    <p:sldId id="280" r:id="rId19"/>
    <p:sldId id="283" r:id="rId20"/>
    <p:sldId id="282" r:id="rId21"/>
    <p:sldId id="281" r:id="rId22"/>
    <p:sldId id="276" r:id="rId23"/>
    <p:sldId id="273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6247" autoAdjust="0"/>
  </p:normalViewPr>
  <p:slideViewPr>
    <p:cSldViewPr snapToGrid="0">
      <p:cViewPr varScale="1">
        <p:scale>
          <a:sx n="111" d="100"/>
          <a:sy n="111" d="100"/>
        </p:scale>
        <p:origin x="22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2E8A6E-D07A-4FF5-8DFE-0979138CB327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565FCF-DEFC-4DAC-AB2E-65FE1B2A8D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942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9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43D683-E8D5-40D1-733D-427649F66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673D94-45EB-EEF9-3D82-BF4ACB23A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ADAF61-7BE2-1221-E44F-CB55E482BC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E8896-F72D-5788-FC1E-CEFDB360B3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2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96500-1960-5FD8-D831-742380D9A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64C4FC-D0D0-C4BF-2189-40E9621FDC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EA6E4-5268-19B0-699E-A92783DF7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50587-5C86-A38A-5FE2-9E787C898B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1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8C16B1-21AF-671D-15C0-F41A40048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A5B398-AEFE-EC19-44F8-E05A9E6E23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F3C5D1-9E42-7D91-4AF5-2A1D1D3EA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A65FF-2281-484D-0262-874044E3D4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4899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318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84273D-CB98-4492-895B-DF09F7D98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440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101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05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076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231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0909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1562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51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520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860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62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997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69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48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998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088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353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820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CCCC4F64-F516-4D73-89BD-15109E9FC710}" type="datetimeFigureOut">
              <a:rPr lang="en-US" smtClean="0"/>
              <a:t>3/1/2024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EEB2EE8E-98C2-456B-A134-42D4B3F104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52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5" Type="http://schemas.openxmlformats.org/officeDocument/2006/relationships/image" Target="../media/image2.png"/><Relationship Id="rId4" Type="http://schemas.openxmlformats.org/officeDocument/2006/relationships/hyperlink" Target="http://localhost:8888/notebooks/DSC630/s-essential-to-communicate-these-limitations-transparently-to-stakeholders.-We-should-ensure-that-the-predictive-model-respects-individuals" TargetMode="Externa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aily.com/releases/2022/02/220209112107.htm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kaggle.com/code/naveenkonam1985/autism-prediction-with-catboost" TargetMode="Externa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hyperlink" Target="https://www.ncbi.nlm.nih.gov/pmc/articles/PMC8024224/" TargetMode="External"/><Relationship Id="rId5" Type="http://schemas.openxmlformats.org/officeDocument/2006/relationships/hyperlink" Target="https://journals.sagepub.com/doi/10.1177/1460458218824711" TargetMode="External"/><Relationship Id="rId10" Type="http://schemas.openxmlformats.org/officeDocument/2006/relationships/image" Target="../media/image2.png"/><Relationship Id="rId4" Type="http://schemas.openxmlformats.org/officeDocument/2006/relationships/hyperlink" Target="https://www.kaggle.com/code/raselmeya/asd-predictions-with-8-different-models-85-7/notebook" TargetMode="External"/><Relationship Id="rId9" Type="http://schemas.openxmlformats.org/officeDocument/2006/relationships/hyperlink" Target="https://www.ncbi.nlm.nih.gov/pmc/articles/PMC799482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hyperlink" Target="https://www.kaggle.com/code/raselmeya/asd-predictions-with-8-different-models-85-7/inpu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75">
          <a:fgClr>
            <a:schemeClr val="bg2"/>
          </a:fgClr>
          <a:bgClr>
            <a:schemeClr val="tx1">
              <a:lumMod val="95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A7411-372E-0AFD-16C8-637F4E8078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2303253"/>
            <a:ext cx="7766936" cy="1747580"/>
          </a:xfrm>
        </p:spPr>
        <p:txBody>
          <a:bodyPr/>
          <a:lstStyle/>
          <a:p>
            <a:pPr algn="ctr"/>
            <a:r>
              <a:rPr lang="en-US" sz="60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Autism Prediction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B7E50-6DEC-6075-707E-34EFDA8290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en-US" sz="20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Madhuri Basava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2FCF729-9C81-3095-55F0-312E8A61F3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929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09"/>
    </mc:Choice>
    <mc:Fallback xmlns="">
      <p:transition spd="slow" advTm="97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780A3-DBDC-F01C-EB6A-2B46D0423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4EAF-2D68-D5A6-B4B1-89837B1C5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8" y="619274"/>
            <a:ext cx="10921040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3591A-2FF3-6649-2AFF-337A9CCC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6025200"/>
            <a:ext cx="8074815" cy="550108"/>
          </a:xfrm>
        </p:spPr>
        <p:txBody>
          <a:bodyPr anchor="t">
            <a:normAutofit lnSpcReduction="10000"/>
          </a:bodyPr>
          <a:lstStyle/>
          <a:p>
            <a:r>
              <a:rPr lang="en-US" sz="16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above chart, we can conclude that at least half of the patients with autism have Jaundice.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3FE3A663-3524-AC8B-0EC9-94E67FE10B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026" t="10026" r="10026" b="10026"/>
          <a:stretch>
            <a:fillRect/>
          </a:stretch>
        </p:blipFill>
        <p:spPr>
          <a:xfrm>
            <a:off x="10502927" y="4744205"/>
            <a:ext cx="487362" cy="48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F58E59-D33A-0763-3875-47E9B3B90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2311" y="2536166"/>
            <a:ext cx="6287377" cy="328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9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43"/>
    </mc:Choice>
    <mc:Fallback xmlns="">
      <p:transition spd="slow" advTm="360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10DE01-FBD4-1894-9688-71F2F1CD8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F1682-A0BA-0F9F-4851-404DA9CD7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8" y="619274"/>
            <a:ext cx="10921040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33D98-0CCC-5957-F031-02BFE10BA2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6025200"/>
            <a:ext cx="8074815" cy="550108"/>
          </a:xfrm>
        </p:spPr>
        <p:txBody>
          <a:bodyPr anchor="t">
            <a:normAutofit/>
          </a:bodyPr>
          <a:lstStyle/>
          <a:p>
            <a:r>
              <a:rPr lang="en-US" sz="15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above chart, we can conclude that most patients have relatives with autism in the family.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ECA87E7-7B3F-B343-CFA4-57A4BC85ED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026" t="10026" r="10026" b="10026"/>
          <a:stretch>
            <a:fillRect/>
          </a:stretch>
        </p:blipFill>
        <p:spPr>
          <a:xfrm>
            <a:off x="10502927" y="4744205"/>
            <a:ext cx="487362" cy="487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B37E29-33A6-925A-FED6-804E14FF09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7494" y="2613804"/>
            <a:ext cx="6697010" cy="3263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55"/>
    </mc:Choice>
    <mc:Fallback xmlns="">
      <p:transition spd="slow" advTm="294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07E6E-14AA-4B26-B8A0-4F4EE3476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9402" y="948088"/>
            <a:ext cx="8596668" cy="1320800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Results: Feature Importance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B07733-B359-97B3-4694-57EDB05A88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45" y="2469483"/>
            <a:ext cx="10640910" cy="4388517"/>
          </a:xfrm>
          <a:prstGeom prst="rect">
            <a:avLst/>
          </a:prstGeom>
        </p:spPr>
      </p:pic>
      <p:pic>
        <p:nvPicPr>
          <p:cNvPr id="27" name="Audio 26">
            <a:hlinkClick r:id="" action="ppaction://media"/>
            <a:extLst>
              <a:ext uri="{FF2B5EF4-FFF2-40B4-BE49-F238E27FC236}">
                <a16:creationId xmlns:a16="http://schemas.microsoft.com/office/drawing/2014/main" id="{8C768816-DE00-09EC-3B7A-A99AD9924A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02987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012"/>
    </mc:Choice>
    <mc:Fallback xmlns="">
      <p:transition spd="slow" advTm="27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D6B0B5-3233-490A-9EF0-B83171907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31" y="696912"/>
            <a:ext cx="8074815" cy="1618489"/>
          </a:xfrm>
        </p:spPr>
        <p:txBody>
          <a:bodyPr anchor="ctr">
            <a:normAutofit fontScale="90000"/>
          </a:bodyPr>
          <a:lstStyle/>
          <a:p>
            <a:r>
              <a:rPr lang="en-US" sz="5600" dirty="0"/>
              <a:t>Methodology: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740B-04D5-4FAD-9C9A-C711959F9F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1318" y="2838090"/>
            <a:ext cx="8074815" cy="3095675"/>
          </a:xfrm>
        </p:spPr>
        <p:txBody>
          <a:bodyPr anchor="t">
            <a:normAutofit lnSpcReduction="10000"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 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Nearest </a:t>
            </a:r>
            <a:r>
              <a:rPr lang="en-US" sz="1800" kern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Neighbors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BM (Light Gradient Boosting Machine)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XG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BRF (Extreme Gradient Boost-Random Forest)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 Boost Classifier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Classifier</a:t>
            </a:r>
          </a:p>
          <a:p>
            <a:r>
              <a:rPr lang="en-US" sz="19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gistic Regression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VC (Support Vector Classifier)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8163E8C-B563-3A42-1DFC-DD82099291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026" t="10026" r="10026" b="10026"/>
          <a:stretch>
            <a:fillRect/>
          </a:stretch>
        </p:blipFill>
        <p:spPr>
          <a:xfrm>
            <a:off x="9903320" y="5231386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41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54"/>
    </mc:Choice>
    <mc:Fallback xmlns="">
      <p:transition spd="slow" advTm="30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BDAA-6D47-92C0-5169-5A834F15B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72ED5-1B02-0A37-8692-8D2DA8DAC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442" y="3599060"/>
            <a:ext cx="5194089" cy="26578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2DA3B1-6CF2-F15F-C2A5-0C781E852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69" y="3120749"/>
            <a:ext cx="5552387" cy="3614468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11E300B-C847-25C8-ADAA-7268431B3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7367" y="2379214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1) K NearestNeighbours Model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D398B2CC-B03B-4581-4CFA-6BFF734ED2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1017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254"/>
    </mc:Choice>
    <mc:Fallback xmlns="">
      <p:transition spd="slow" advTm="90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4FC82-37BA-D979-9EB7-379CCB63B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F996-20A8-DA65-4777-E16C3CAA0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E3EBD7-14BC-C72D-D66A-D4CE6E2CF2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29277" y="2427660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2) Decision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A816EE-55D8-C57F-FEDD-22D4E8342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337" y="3599059"/>
            <a:ext cx="4626255" cy="2628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56D765-4AC7-BFBB-5291-D690939A95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608" y="2958860"/>
            <a:ext cx="4931056" cy="3761117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B2FDD6A3-27B6-632A-E078-D935DA1492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39932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506"/>
    </mc:Choice>
    <mc:Fallback xmlns="">
      <p:transition spd="slow" advTm="255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A7F170-C120-597F-AF6B-7AD8D0EA0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622513-D883-DB44-E227-65CB8AE0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C5A7D5A-1366-721A-98E4-BD4C8F12FD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7367" y="2379214"/>
            <a:ext cx="4825158" cy="42437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3) LGBM(Light Gradient Boosting Machine)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C9E67-061C-853E-5937-81F4D922A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053" y="2984741"/>
            <a:ext cx="4876506" cy="33908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BD1EC3-128E-ECCD-37EE-5E9A26DC49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982" y="3321170"/>
            <a:ext cx="3886652" cy="250200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696E7C7B-4874-CE66-F326-F499FEC075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2424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400"/>
    </mc:Choice>
    <mc:Fallback xmlns="">
      <p:transition spd="slow" advTm="20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F4A5B-2B2D-6F3E-815D-623AF2AE4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E2ED0-82A7-4BAC-D65F-8FB79D6C5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5F64F1D-B282-4E79-BCF9-89C785B5A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07367" y="2379214"/>
            <a:ext cx="5653554" cy="424371"/>
          </a:xfrm>
        </p:spPr>
        <p:txBody>
          <a:bodyPr>
            <a:normAutofit fontScale="77500" lnSpcReduction="20000"/>
          </a:bodyPr>
          <a:lstStyle/>
          <a:p>
            <a:r>
              <a:rPr lang="en-US" sz="23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4) XG</a:t>
            </a:r>
            <a:r>
              <a:rPr lang="en-US" sz="23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BRF (Extreme Gradient Boost-Random Forest)</a:t>
            </a:r>
            <a:endParaRPr lang="en-US" sz="23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DB4ADA-413D-E0CB-02FC-BEC1582238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325" y="3144714"/>
            <a:ext cx="4903233" cy="3713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64BC0B-FEFC-5B27-1312-6609A219D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44" y="3747637"/>
            <a:ext cx="4634858" cy="2507440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2C7F3028-6D28-0871-6047-56E8CDE7A7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219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92"/>
    </mc:Choice>
    <mc:Fallback xmlns="">
      <p:transition spd="slow" advTm="413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70BE2-9DDA-1C7A-4A33-A7B483B48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4704A-E048-BF6E-9680-CF79A1EBD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2AEB5EB-2AA1-C2F1-3FB2-BB04586895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83412" y="2427660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5) Cat Boost Classifier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D1566-CFF0-F7A5-7642-1A4CF91B2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665" y="3000759"/>
            <a:ext cx="4937894" cy="3664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29724A-B1CB-4AF9-FC2C-F8AED4C9C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43" y="3429000"/>
            <a:ext cx="4675517" cy="2607947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E725977-AEA5-EFEB-62D0-7FF3AAD0D9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82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32"/>
    </mc:Choice>
    <mc:Fallback xmlns="">
      <p:transition spd="slow" advTm="20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47A54-3E9C-00BA-E178-388A6DCA6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03421-F8F8-E669-69D6-2240D61D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9C17F8F-8EA6-1277-3981-DF292939B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09469" y="2496671"/>
            <a:ext cx="5653554" cy="42437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6) </a:t>
            </a:r>
            <a:r>
              <a:rPr lang="en-US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</a:t>
            </a:r>
            <a:endParaRPr lang="en-US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7C8ADF-7A34-CD81-3428-0EC4F989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34" y="3040137"/>
            <a:ext cx="5003725" cy="33947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7D7842A-E89D-5532-2227-EF97895C5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43" y="3504168"/>
            <a:ext cx="4348698" cy="2257918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8BEB4838-94EC-1869-D7D4-E7323E05D4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1079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357"/>
    </mc:Choice>
    <mc:Fallback xmlns="">
      <p:transition spd="slow" advTm="223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433D9-48EF-4FAA-F444-F146B4167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Autism Prevention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30570-F18D-152D-9BDE-0CA56922D8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1800" dirty="0"/>
          </a:p>
          <a:p>
            <a:r>
              <a:rPr lang="en-US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Autism spectrum disorder is a developmental disorder that describes certain challenges associated with communication (verbal and non-verbal), social skills, and repetitive behaviors.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of March 1st, 2020, 1 in every 54 </a:t>
            </a:r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children in the United States is affected by autism. </a:t>
            </a:r>
          </a:p>
          <a:p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project focuses on improving Autism Screening by creating models that can predict the likelihood of the individual suffering from autism based on the given features.</a:t>
            </a:r>
          </a:p>
          <a:p>
            <a:pPr algn="l"/>
            <a:r>
              <a:rPr lang="en-US" dirty="0">
                <a:solidFill>
                  <a:srgbClr val="33333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Early intervention and various therapies can help individuals with autism lead fulfilling </a:t>
            </a:r>
            <a:r>
              <a:rPr lang="en-US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lives.</a:t>
            </a:r>
          </a:p>
          <a:p>
            <a:pPr algn="l"/>
            <a:r>
              <a:rPr lang="en-US" i="0" dirty="0">
                <a:effectLst/>
                <a:latin typeface="-apple-system"/>
              </a:rPr>
              <a:t>Treatment approaches may include behavioral therapy, speech and language therapy, occupational therapy, and educational interventions tailored to the individual's needs.</a:t>
            </a:r>
          </a:p>
          <a:p>
            <a:pPr algn="l"/>
            <a:r>
              <a:rPr lang="en-US" i="0" dirty="0">
                <a:effectLst/>
                <a:latin typeface="-apple-system"/>
              </a:rPr>
              <a:t>Special education programs, social skills training, and assistive technologies can also be beneficial.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37403B6-E1FD-C986-85E2-DC294079CC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24555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236"/>
    </mc:Choice>
    <mc:Fallback xmlns="">
      <p:transition spd="slow" advTm="67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7C743-34ED-793B-1028-3D093E8D4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90221-3AF4-ABA7-9C9F-565E322C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15FA69E-B076-B179-58A8-92908991B7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214401" y="2427660"/>
            <a:ext cx="4825158" cy="424371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7) Logistic Regression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6354AB-E72A-F966-6818-E09D8E63AC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460" y="2971571"/>
            <a:ext cx="4943040" cy="36235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3281B1-D4A1-52F8-B922-5C08548947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500" y="3572959"/>
            <a:ext cx="4434118" cy="242076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AC69CFE-AB3F-8D62-0958-B1A1E8680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61805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111"/>
    </mc:Choice>
    <mc:Fallback xmlns="">
      <p:transition spd="slow" advTm="261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7C475E-8079-ED5B-C20A-31F030704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2FEE6-FE26-EB22-399F-C2B64F7DA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Results: Evaluation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FDAECF46-66FE-81B5-8204-14CF3C6A8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16325" y="2517237"/>
            <a:ext cx="4825158" cy="424371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8) SVM (Support Vector Machine)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6C2BD8-8D9A-AD08-ED2C-B1496D6438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257" y="3036498"/>
            <a:ext cx="4825158" cy="36452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3D935F-AFC3-965A-7990-57501CFE96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4587" y="3429000"/>
            <a:ext cx="4241754" cy="2604655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891B2DC4-8CA8-61F9-41CB-3F1F42B812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96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96"/>
    </mc:Choice>
    <mc:Fallback xmlns="">
      <p:transition spd="slow" advTm="350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6D67-24D9-8A88-292D-CF002F666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Best Model Selection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1E213-0BDB-88AD-4161-4D14CCB013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096" y="2267070"/>
            <a:ext cx="10574226" cy="437258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86EBE89-D514-C008-B3EF-57B4873532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2761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03"/>
    </mc:Choice>
    <mc:Fallback xmlns="">
      <p:transition spd="slow" advTm="55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05A7-C000-57C9-1C1D-F01841FF62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BFDB9-35B6-F36B-E407-116AE340F8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7869" y="3112458"/>
            <a:ext cx="8761412" cy="3416300"/>
          </a:xfrm>
        </p:spPr>
        <p:txBody>
          <a:bodyPr/>
          <a:lstStyle/>
          <a:p>
            <a:pPr algn="l"/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Boost Classifier and Logistic Regression are the best Models which gave 93% accuracy.</a:t>
            </a:r>
          </a:p>
          <a:p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Individuals and families need to be notified about the limitations, implications, and potential consequences of the prediction.</a:t>
            </a:r>
          </a:p>
          <a:p>
            <a:pPr algn="l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Need to r</a:t>
            </a:r>
            <a:r>
              <a:rPr lang="en-US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aise awareness about autism, and promote understanding of predictive modeling in healthcare.</a:t>
            </a:r>
            <a:r>
              <a:rPr lang="en-US" i="0" u="none" strike="noStrike" dirty="0">
                <a:solidFill>
                  <a:srgbClr val="296EAA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file"/>
              </a:rPr>
              <a:t>¶</a:t>
            </a:r>
            <a:endParaRPr lang="en-US" i="0" dirty="0">
              <a:solidFill>
                <a:srgbClr val="0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56D6222D-E6E3-E951-4C15-AD239B0739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9956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647"/>
    </mc:Choice>
    <mc:Fallback xmlns="">
      <p:transition spd="slow" advTm="796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51F4B1-6A69-C9E8-7D0F-426C36455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0CE2C-458E-4C53-09F8-2A6009F3F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 algn="l" rtl="0">
              <a:buNone/>
            </a:pPr>
            <a:r>
              <a:rPr lang="en-US" sz="2200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</a:t>
            </a:r>
          </a:p>
          <a:p>
            <a:pPr algn="l" rtl="0"/>
            <a:r>
              <a:rPr lang="en-US" b="1" i="1" dirty="0">
                <a:solidFill>
                  <a:srgbClr val="000000"/>
                </a:solidFill>
                <a:effectLst/>
                <a:latin typeface="inherit"/>
              </a:rPr>
              <a:t> </a:t>
            </a:r>
            <a:r>
              <a:rPr lang="en-US" sz="1900" b="1" i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Autism prediction dataset retrieved from Kaggle website: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ASD Predictions with 8 different models [85.7%] | Kaggle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new machine learning model based on induction of rules for autism detection - </a:t>
            </a:r>
            <a:r>
              <a:rPr lang="en-US" sz="1900" b="1" i="1" u="sng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Fadi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1900" b="1" i="1" u="sng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Thabtah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David Peebles, 2020 (sagepub.com)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Detecting autism spectrum disorder using machine learning techniques - PMC (nih.gov)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Autism Prediction with </a:t>
            </a:r>
            <a:r>
              <a:rPr lang="en-US" sz="1900" b="1" i="1" u="sng" dirty="0" err="1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CatBoost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| Kaggle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 routine prenatal ultrasound can identify early signs of autism, study finds | ScienceDaily</a:t>
            </a:r>
            <a:r>
              <a:rPr lang="en-US" sz="1900" b="1" i="1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algn="l" rtl="0"/>
            <a:r>
              <a:rPr lang="en-US" sz="1900" b="1" i="0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US" sz="1900" b="1" i="1" u="sng" dirty="0">
                <a:solidFill>
                  <a:schemeClr val="accent4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Machine learning analysis of pregnancy data enables early identification of a subpopulation of newborns with ASD - PMC (nih.gov)</a:t>
            </a:r>
            <a:endParaRPr lang="en-US" sz="1900" b="1" i="0" dirty="0">
              <a:solidFill>
                <a:schemeClr val="accent4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B8ABFEF0-116A-2197-0CBD-64920CC4C5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4434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17"/>
    </mc:Choice>
    <mc:Fallback xmlns="">
      <p:transition spd="slow" advTm="1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759E-6931-82AA-314C-5DC8DA3C2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Dataset: Source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F5A6E-7768-B8CF-8FCD-AE23B8955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Dataset is taken from the Kaggle website: </a:t>
            </a:r>
            <a:r>
              <a:rPr lang="en-US" sz="1800" i="1" u="sng" dirty="0">
                <a:solidFill>
                  <a:schemeClr val="accent4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ASD Predictions with 8 different models [85.7%] | Kaggle</a:t>
            </a:r>
            <a:endParaRPr lang="en-US" sz="1800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03918A3A-48BE-51E9-26B6-028F977FD14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1320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94"/>
    </mc:Choice>
    <mc:Fallback xmlns="">
      <p:transition spd="slow" advTm="11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DB9B3-B122-3277-D4BA-10E0C517C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 Understanding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45FC4-67F5-5FF6-F024-8CC150468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7098" y="3429000"/>
            <a:ext cx="5539144" cy="2242867"/>
          </a:xfrm>
        </p:spPr>
        <p:txBody>
          <a:bodyPr>
            <a:normAutofit/>
          </a:bodyPr>
          <a:lstStyle/>
          <a:p>
            <a:r>
              <a:rPr lang="en-US" sz="1800" dirty="0"/>
              <a:t>Training data has 800 rows and 22 columns</a:t>
            </a:r>
          </a:p>
          <a:p>
            <a:r>
              <a:rPr lang="en-US" dirty="0"/>
              <a:t>Test data has 200 rows and 21 columns</a:t>
            </a:r>
            <a:endParaRPr lang="en-US" sz="1800" dirty="0"/>
          </a:p>
          <a:p>
            <a:r>
              <a:rPr lang="en-US" sz="1800" dirty="0"/>
              <a:t>No missing Values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06CB2B-05C7-F837-61A4-5832433C0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1143" y="2659569"/>
            <a:ext cx="3573759" cy="1832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809907-DE17-3D90-5931-E3E3FC85F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1143" y="4735902"/>
            <a:ext cx="3382859" cy="1690777"/>
          </a:xfrm>
          <a:prstGeom prst="rect">
            <a:avLst/>
          </a:prstGeom>
        </p:spPr>
      </p:pic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58F06AD7-9386-9E99-0037-2852BEA6D8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3116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31"/>
    </mc:Choice>
    <mc:Fallback xmlns="">
      <p:transition spd="slow" advTm="30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6BDE-932F-D319-B49B-F0B496B4E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Dataset: Numerical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6ACF56-DFC3-6EF6-B338-2452ADC6E4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1665" y="3069327"/>
            <a:ext cx="8761412" cy="3416300"/>
          </a:xfrm>
        </p:spPr>
        <p:txBody>
          <a:bodyPr/>
          <a:lstStyle/>
          <a:p>
            <a:r>
              <a:rPr lang="en-US" sz="1800" dirty="0">
                <a:solidFill>
                  <a:srgbClr val="3C404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 - ID of the Individual that is the unique Identifier.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A1-A10 Score (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Score based on Autism Spectrum Quotient (AQ) 10-item screening tool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Age of the individual in years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Score for AQ1-10 screening test</a:t>
            </a:r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 (ASD) (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 is either 0 or 1. 0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-no autism and 1- Autism)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197F6F7-A809-0FCF-8E4F-0360E40314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365940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066"/>
    </mc:Choice>
    <mc:Fallback xmlns="">
      <p:transition spd="slow" advTm="57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606F6B-79FA-DCD3-0412-18EAC4CF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/>
              <a:t>Dataset: Categorical Features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5DCEC-C774-A57D-D78C-E990641AF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124" y="2801907"/>
            <a:ext cx="8761412" cy="3736915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Gender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gender of the individual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Ethnicity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Ethnicity of the individual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Jaundice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Whether the individual had jaundice at the time of birth.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Autism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Whether an immediate family member was diagnosed with autism.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Country_of_res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Country of residence of the individual.</a:t>
            </a:r>
          </a:p>
          <a:p>
            <a:r>
              <a:rPr lang="en-US" dirty="0">
                <a:solidFill>
                  <a:srgbClr val="3C40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 - 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Relation of an individual who completed the test.</a:t>
            </a:r>
          </a:p>
          <a:p>
            <a:r>
              <a:rPr lang="en-US" dirty="0">
                <a:solidFill>
                  <a:srgbClr val="3C40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_app_before - Whether the individual went through a screening test before.</a:t>
            </a:r>
          </a:p>
          <a:p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age_desc - Age of the individual.</a:t>
            </a: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DF1B538-52DE-D815-2476-51E00FAA7D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7649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85"/>
    </mc:Choice>
    <mc:Fallback xmlns="">
      <p:transition spd="slow" advTm="521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9CCB-4B93-4CA9-8D3C-3E4E3083F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5240" y="619274"/>
            <a:ext cx="9540911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Methodology: 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9888-F973-41AF-86FD-71D590DFF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240" y="2969469"/>
            <a:ext cx="8074815" cy="2800395"/>
          </a:xfrm>
        </p:spPr>
        <p:txBody>
          <a:bodyPr anchor="t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Checked for null values. There are no null values.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Checked the ‘age_desc’ column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only one value. So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dropped it.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Dropped the id column.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Arial" panose="020B0604020202020204" pitchFamily="34" charset="0"/>
              </a:rPr>
              <a:t>Performed CHI Square and dropped the 'gender' and 'used_app_before' columns.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Converted Boolean yes/no variables to 0 (No) and 1 (Yes).</a:t>
            </a: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Scaled the ‘result’ and ‘age’ data using a RobustScaler.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26EBE748-E83F-C0A1-7EB4-61D349BB91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026" t="10026" r="10026" b="10026"/>
          <a:stretch>
            <a:fillRect/>
          </a:stretch>
        </p:blipFill>
        <p:spPr>
          <a:xfrm>
            <a:off x="10502927" y="4744205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4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874"/>
    </mc:Choice>
    <mc:Fallback xmlns="">
      <p:transition spd="slow" advTm="538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E6CE37-B356-BD7B-CCED-C8B4061246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9609-E2F8-301C-7374-B52055159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taken for Modeling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50C6C6-B279-538C-F376-CCD5BBA857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124" y="2801907"/>
            <a:ext cx="8761412" cy="3555761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Load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data set into a data frame. </a:t>
            </a: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Perform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EDA to understand the characteristics of the data set.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Clean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the data set. Remove the unnecessary features.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Evaluate the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correlation between the variables in the dataset.</a:t>
            </a:r>
            <a:endParaRPr lang="en-US" sz="1800" dirty="0">
              <a:solidFill>
                <a:srgbClr val="3C404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pply various models to the data set.</a:t>
            </a:r>
          </a:p>
          <a:p>
            <a:r>
              <a:rPr lang="en-US" dirty="0">
                <a:solidFill>
                  <a:srgbClr val="3C404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Create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a confusion matrix to show the performance of each model to evaluate the predicted values from the model vs. the actual values from the test dataset.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solidFill>
                  <a:srgbClr val="3C404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Calculate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accuracy for each model and choose the best model.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 sz="1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24E116FA-7D9C-B4FA-5D5B-F47DBD1DD0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9225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505"/>
    </mc:Choice>
    <mc:Fallback xmlns="">
      <p:transition spd="slow" advTm="48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D6388F-530B-A06B-E05F-2FB0AAAD4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91DA4-18AF-3D5F-D933-AEC3C831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718" y="619274"/>
            <a:ext cx="10921040" cy="1618489"/>
          </a:xfrm>
        </p:spPr>
        <p:txBody>
          <a:bodyPr anchor="ctr">
            <a:normAutofit/>
          </a:bodyPr>
          <a:lstStyle/>
          <a:p>
            <a:r>
              <a:rPr lang="en-US" sz="5000" dirty="0"/>
              <a:t> Correlation between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5DD77-0DFD-B081-21B3-6151D6668B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8592" y="6025200"/>
            <a:ext cx="8074815" cy="550108"/>
          </a:xfrm>
        </p:spPr>
        <p:txBody>
          <a:bodyPr anchor="t">
            <a:normAutofit fontScale="85000" lnSpcReduction="10000"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the above chart, we can conclude that the female percentage is approximately half of the male percentage in both those not having autism conditions and those with autism conditions.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8BE2491-671E-7675-8546-6C06178B3A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10026" t="10026" r="10026" b="10026"/>
          <a:stretch>
            <a:fillRect/>
          </a:stretch>
        </p:blipFill>
        <p:spPr>
          <a:xfrm>
            <a:off x="10502927" y="4744205"/>
            <a:ext cx="487362" cy="48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790CB0-D4AF-A524-2514-9249824659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4949" y="2665562"/>
            <a:ext cx="6132578" cy="3114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4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429"/>
    </mc:Choice>
    <mc:Fallback xmlns="">
      <p:transition spd="slow" advTm="244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TM03090430[[fn=Banded]]</Template>
  <TotalTime>4914</TotalTime>
  <Words>890</Words>
  <Application>Microsoft Office PowerPoint</Application>
  <PresentationFormat>Widescreen</PresentationFormat>
  <Paragraphs>98</Paragraphs>
  <Slides>24</Slides>
  <Notes>6</Notes>
  <HiddenSlides>0</HiddenSlides>
  <MMClips>24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-apple-system</vt:lpstr>
      <vt:lpstr>Calibri</vt:lpstr>
      <vt:lpstr>Century Gothic</vt:lpstr>
      <vt:lpstr>inherit</vt:lpstr>
      <vt:lpstr>Times New Roman</vt:lpstr>
      <vt:lpstr>Wingdings 3</vt:lpstr>
      <vt:lpstr>Ion Boardroom</vt:lpstr>
      <vt:lpstr>Autism Prediction </vt:lpstr>
      <vt:lpstr>Autism Prevention</vt:lpstr>
      <vt:lpstr>Dataset: Source</vt:lpstr>
      <vt:lpstr>Data Understanding</vt:lpstr>
      <vt:lpstr>Dataset: Numerical Features</vt:lpstr>
      <vt:lpstr>Dataset: Categorical Features</vt:lpstr>
      <vt:lpstr>Methodology: Data Cleaning</vt:lpstr>
      <vt:lpstr>Steps taken for Modeling</vt:lpstr>
      <vt:lpstr> Correlation between the variables</vt:lpstr>
      <vt:lpstr> Correlation between the variables</vt:lpstr>
      <vt:lpstr> Correlation between the variables</vt:lpstr>
      <vt:lpstr>Results: Feature Importance</vt:lpstr>
      <vt:lpstr>Methodology: Algorithms</vt:lpstr>
      <vt:lpstr>Results: Evaluation</vt:lpstr>
      <vt:lpstr>Results: Evaluation</vt:lpstr>
      <vt:lpstr>Results: Evaluation</vt:lpstr>
      <vt:lpstr>Results: Evaluation</vt:lpstr>
      <vt:lpstr>Results: Evaluation</vt:lpstr>
      <vt:lpstr>Results: Evaluation</vt:lpstr>
      <vt:lpstr>Results: Evaluation</vt:lpstr>
      <vt:lpstr>Results: Evaluation</vt:lpstr>
      <vt:lpstr>Best Model Selection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Madhuri Basava</dc:creator>
  <cp:lastModifiedBy>Madhuri Basava</cp:lastModifiedBy>
  <cp:revision>105</cp:revision>
  <dcterms:created xsi:type="dcterms:W3CDTF">2024-02-21T00:17:56Z</dcterms:created>
  <dcterms:modified xsi:type="dcterms:W3CDTF">2024-03-02T18:24:46Z</dcterms:modified>
</cp:coreProperties>
</file>